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2" r:id="rId15"/>
    <p:sldId id="270" r:id="rId16"/>
    <p:sldId id="268" r:id="rId17"/>
    <p:sldId id="276" r:id="rId18"/>
    <p:sldId id="274" r:id="rId19"/>
    <p:sldId id="278" r:id="rId20"/>
    <p:sldId id="279" r:id="rId21"/>
    <p:sldId id="281" r:id="rId22"/>
    <p:sldId id="283" r:id="rId23"/>
    <p:sldId id="280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E0B8F1-FA17-40E0-9194-45E4D82609E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2A6DD30-855F-49BF-BC4A-396C2D666F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nimalscience.unl.edu/ffa-veterinary-science-contest-parasit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-informed-veterinary-advice-online.com/tapeworm-life-cycle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microsoft.com/office/2007/relationships/hdphoto" Target="../media/hdphoto2.wdp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Parasites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Program,</a:t>
            </a:r>
          </a:p>
          <a:p>
            <a:r>
              <a:rPr lang="en-US" dirty="0" smtClean="0"/>
              <a:t>Texas A&amp;M University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267200"/>
            <a:ext cx="2362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http://animalscience.unl.edu/ffa-veterinary-science-contest-parasites</a:t>
            </a:r>
            <a:r>
              <a:rPr lang="en-US" dirty="0"/>
              <a:t>  (link may help)</a:t>
            </a:r>
          </a:p>
        </p:txBody>
      </p:sp>
    </p:spTree>
    <p:extLst>
      <p:ext uri="{BB962C8B-B14F-4D97-AF65-F5344CB8AC3E}">
        <p14:creationId xmlns:p14="http://schemas.microsoft.com/office/powerpoint/2010/main" val="292012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</p:spPr>
        <p:txBody>
          <a:bodyPr/>
          <a:lstStyle/>
          <a:p>
            <a:r>
              <a:rPr lang="en-US" dirty="0" smtClean="0"/>
              <a:t>Demodectic Mite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A minute arachnid that can overpopulate hair follicles to cause mange and hairlessness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In severe cases, the mites multiply to the point where the body triggers irritation, inflammation, and stimulation of gland secretions 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Typically affects dogs and cats (not contagious between animals, or to humans)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 Mite (Family Psoroptidae; Genus Otodectes)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2895600" cy="304995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b="8051"/>
          <a:stretch/>
        </p:blipFill>
        <p:spPr>
          <a:xfrm>
            <a:off x="4495800" y="3048000"/>
            <a:ext cx="3651452" cy="229186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77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</p:spPr>
        <p:txBody>
          <a:bodyPr/>
          <a:lstStyle/>
          <a:p>
            <a:r>
              <a:rPr lang="en-US" dirty="0" smtClean="0"/>
              <a:t>Ear Mite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A surface mite that is typically found in the ear canal of some mammals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Microscopic in size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Highly contagious from animal to animal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Lives on cats and dogs (as well as has been found on foxes, ferrets, rabbits)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81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Flea Tapeworm Life Cycle* </a:t>
            </a:r>
            <a:r>
              <a:rPr lang="en-US" sz="2400" dirty="0" smtClean="0"/>
              <a:t>(includes the next five listed parasites)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3795629" cy="2743200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8200" y="2254870"/>
            <a:ext cx="3508248" cy="4012658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400"/>
              </a:spcAft>
            </a:pPr>
            <a:r>
              <a:rPr lang="en-US" sz="3700" dirty="0" smtClean="0"/>
              <a:t>Tapeworm segments full of egg capsules are shed through the animal’s feces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The egg capsules are ingested by flea larvae, where the eggs hatch and begin to mature inside the larvae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When the larval flea cocoons and becomes an adult flea, the tapeworm embryos in the flea mature to an intermediate stage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The infested flea is ingested by the animal (who is typically biting at an itchy spot)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The tapeworm develops into a full adult in the animal’s small intestines as the flea is digested, and attaches to the intestinal lining where it feeds on the animal’s tissue</a:t>
            </a:r>
          </a:p>
          <a:p>
            <a:pPr>
              <a:spcAft>
                <a:spcPts val="400"/>
              </a:spcAft>
            </a:pPr>
            <a:r>
              <a:rPr lang="en-US" sz="3700" dirty="0" smtClean="0"/>
              <a:t>The tapeworm fully matures and begins to shed segments (full of tapeworm egg capsules) off of its body, which end up in the animal’s feces, repeating the cycle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4785" y="6172200"/>
            <a:ext cx="739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www.pet-informed-veterinary-advice-online.com/tapeworm-life-cycle.html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4785" y="5715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Further explanation of the life cycle at: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004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Flea Tapeworm Segment* (Genus </a:t>
            </a:r>
            <a:r>
              <a:rPr lang="en-US" dirty="0" err="1" smtClean="0"/>
              <a:t>Dipylidium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09" y="1981200"/>
            <a:ext cx="2815783" cy="376259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8200" y="5715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Segments (right) compared to sesame seeds (left)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2685"/>
            <a:ext cx="4122295" cy="2743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56247" y="546588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Size comparison of tapeworm segments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336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Tapeworm Egg*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Dipylidium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4056252" cy="3124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69" y="2965938"/>
            <a:ext cx="3373394" cy="2286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7066" y="541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Various views under microscope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952392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Multiple tapeworm eggs enclosed in a capsule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634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Larva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Ctenocephalides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8063"/>
            <a:ext cx="3547789" cy="266793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3355465" cy="301780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49994" y="3034861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Larva under microscope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92432" y="560860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Larvae on skin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969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Fleas* (Genus </a:t>
            </a:r>
            <a:r>
              <a:rPr lang="en-US" dirty="0" err="1" smtClean="0"/>
              <a:t>Ctenophalides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67000"/>
            <a:ext cx="2819400" cy="254462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5" y="2895600"/>
            <a:ext cx="4003107" cy="32004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412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Flea Tapeworm*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Dipylidum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4370890" cy="21717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400"/>
            <a:ext cx="2743200" cy="24384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18645" y="505479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Tapeworm starting to produce segments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53100" y="3200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Adult tapeworm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4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Giardia* (Genus Giardia)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352800"/>
            <a:ext cx="3366570" cy="28956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53054"/>
            <a:ext cx="3267074" cy="326707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266113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Views from under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2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58" y="914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Blowfly (family </a:t>
            </a:r>
            <a:r>
              <a:rPr lang="en-US" dirty="0" err="1" smtClean="0"/>
              <a:t>Calliphoridae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03525"/>
            <a:ext cx="3245075" cy="216535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18" y="3886200"/>
            <a:ext cx="3076575" cy="205850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79637" y="5105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Caslon Pro Bold" pitchFamily="18" charset="0"/>
              </a:rPr>
              <a:t>Adult blowfly (bluebottle fly)</a:t>
            </a:r>
            <a:endParaRPr lang="en-US" sz="1600" dirty="0">
              <a:latin typeface="Adobe Caslon Pro Bol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807" y="3301425"/>
            <a:ext cx="320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dobe Caslon Pro Bold" pitchFamily="18" charset="0"/>
              </a:rPr>
              <a:t>“Screwworm” (North and South American blowfly larvae)</a:t>
            </a:r>
            <a:endParaRPr lang="en-US" sz="16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6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Giardia*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64430" y="1858889"/>
            <a:ext cx="3408426" cy="458343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sz="2300" dirty="0" smtClean="0"/>
              <a:t>Single-celled organism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Infects older animals more often than younger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Only a portion of infected exhibit symptoms</a:t>
            </a:r>
          </a:p>
          <a:p>
            <a:pPr>
              <a:spcAft>
                <a:spcPts val="600"/>
              </a:spcAft>
            </a:pPr>
            <a:r>
              <a:rPr lang="en-US" sz="2300" dirty="0" smtClean="0"/>
              <a:t>Life Cycle: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Animal ingests giardia cyst and become infected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Cyst becomes trophozoite form in small intestine, where it multiplies and feeds</a:t>
            </a:r>
          </a:p>
          <a:p>
            <a:pPr lvl="1">
              <a:spcAft>
                <a:spcPts val="600"/>
              </a:spcAft>
            </a:pPr>
            <a:r>
              <a:rPr lang="en-US" sz="2100" dirty="0" smtClean="0"/>
              <a:t>Exits body through feces (only cysts can survive outside of the host)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170664"/>
            <a:ext cx="4495800" cy="4099111"/>
          </a:xfrm>
        </p:spPr>
      </p:pic>
    </p:spTree>
    <p:extLst>
      <p:ext uri="{BB962C8B-B14F-4D97-AF65-F5344CB8AC3E}">
        <p14:creationId xmlns:p14="http://schemas.microsoft.com/office/powerpoint/2010/main" val="2164384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Heartworm* </a:t>
            </a:r>
            <a:br>
              <a:rPr lang="en-US" dirty="0" smtClean="0"/>
            </a:br>
            <a:r>
              <a:rPr lang="en-US" sz="3600" dirty="0" smtClean="0"/>
              <a:t>(Genus Dirofilaria)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4007786" cy="2667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38400"/>
            <a:ext cx="3044638" cy="25146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63638" y="5638800"/>
            <a:ext cx="360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Heartworm microfilaria under the microscope (blood smear)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1919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Adult 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7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264" y="914400"/>
            <a:ext cx="7024744" cy="1143000"/>
          </a:xfrm>
        </p:spPr>
        <p:txBody>
          <a:bodyPr/>
          <a:lstStyle/>
          <a:p>
            <a:r>
              <a:rPr lang="en-US" dirty="0" smtClean="0"/>
              <a:t>Heartworm Life Cycle*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3846201" cy="304038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39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3385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Hookworm* </a:t>
            </a:r>
            <a:br>
              <a:rPr lang="en-US" dirty="0" smtClean="0"/>
            </a:br>
            <a:r>
              <a:rPr lang="en-US" sz="2200" dirty="0" smtClean="0"/>
              <a:t>(Family Ancylostomatidae; Genus Ancylostoma, Uncinaria, Bunostomum, or Globocephalus)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67" y="2514600"/>
            <a:ext cx="2499156" cy="18669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4" y="4725436"/>
            <a:ext cx="2679142" cy="150495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30" y="2728436"/>
            <a:ext cx="4408170" cy="3306128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7425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Hookworm Life Cycle*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60426"/>
            <a:ext cx="4529109" cy="351545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27279" y="2362200"/>
            <a:ext cx="3419856" cy="3493008"/>
          </a:xfrm>
        </p:spPr>
        <p:txBody>
          <a:bodyPr/>
          <a:lstStyle/>
          <a:p>
            <a:r>
              <a:rPr lang="en-US" dirty="0" err="1" smtClean="0"/>
              <a:t>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0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Horse Bots* </a:t>
            </a:r>
            <a:br>
              <a:rPr lang="en-US" dirty="0" smtClean="0"/>
            </a:br>
            <a:r>
              <a:rPr lang="en-US" sz="3600" dirty="0" smtClean="0"/>
              <a:t>(Genus </a:t>
            </a:r>
            <a:r>
              <a:rPr lang="en-US" sz="3600" dirty="0" err="1" smtClean="0"/>
              <a:t>Gasterophilus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67000"/>
            <a:ext cx="3379515" cy="231158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94676"/>
            <a:ext cx="3277251" cy="150098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91625"/>
            <a:ext cx="2083464" cy="2004032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2800" y="5012641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 fly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832" y="399317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63234" y="452534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larvae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83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Bots Life Cycle*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3844551" cy="352948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71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Horse </a:t>
            </a:r>
            <a:r>
              <a:rPr lang="en-US" dirty="0" err="1" smtClean="0"/>
              <a:t>Strongyles</a:t>
            </a:r>
            <a:r>
              <a:rPr lang="en-US" dirty="0" smtClean="0"/>
              <a:t>* </a:t>
            </a:r>
            <a:r>
              <a:rPr lang="en-US" sz="3100" dirty="0" smtClean="0"/>
              <a:t>(Family </a:t>
            </a:r>
            <a:r>
              <a:rPr lang="en-US" sz="3100" dirty="0" err="1" smtClean="0"/>
              <a:t>Strongylidae</a:t>
            </a:r>
            <a:r>
              <a:rPr lang="en-US" sz="3100" dirty="0" smtClean="0"/>
              <a:t>; Genus </a:t>
            </a:r>
            <a:r>
              <a:rPr lang="en-US" sz="3100" dirty="0" err="1" smtClean="0"/>
              <a:t>Strongylus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36825"/>
            <a:ext cx="2667000" cy="199767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7" y="4591050"/>
            <a:ext cx="3099703" cy="181332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36825"/>
            <a:ext cx="3164840" cy="22606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81590" y="4531330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2420" y="6023376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6820" y="485359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5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</a:t>
            </a:r>
            <a:r>
              <a:rPr lang="en-US" dirty="0" err="1" smtClean="0"/>
              <a:t>Strongyles</a:t>
            </a:r>
            <a:r>
              <a:rPr lang="en-US" dirty="0" smtClean="0"/>
              <a:t> Life Cycle*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0" y="2329396"/>
            <a:ext cx="3796403" cy="384280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abc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4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 – Biting </a:t>
            </a:r>
            <a:r>
              <a:rPr lang="en-US" sz="3100" dirty="0" smtClean="0"/>
              <a:t>(Order </a:t>
            </a:r>
            <a:r>
              <a:rPr lang="en-US" sz="3100" dirty="0" err="1" smtClean="0"/>
              <a:t>Mallophaga</a:t>
            </a:r>
            <a:r>
              <a:rPr lang="en-US" sz="3100" dirty="0" smtClean="0"/>
              <a:t>; Genus </a:t>
            </a:r>
            <a:r>
              <a:rPr lang="en-US" sz="3100" dirty="0" err="1" smtClean="0"/>
              <a:t>Bovicola</a:t>
            </a:r>
            <a:r>
              <a:rPr lang="en-US" sz="3100" dirty="0" smtClean="0"/>
              <a:t> or </a:t>
            </a:r>
            <a:r>
              <a:rPr lang="en-US" sz="3100" dirty="0" err="1" smtClean="0"/>
              <a:t>Trichodectes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79" y="3581400"/>
            <a:ext cx="2857500" cy="28575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76550"/>
            <a:ext cx="2640594" cy="21336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11700"/>
            <a:ext cx="2590800" cy="17272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3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Blowfly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en-US" dirty="0" smtClean="0"/>
              <a:t>Characterized as metallic blue, green, or black in color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The larvae (maggots) feed on dung or the decaying flesh of dead animals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The larvae of some species infest open wounds of animals and sometimes humans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Often a problem in the livestock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6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 – Sucking </a:t>
            </a:r>
            <a:r>
              <a:rPr lang="en-US" sz="3100" dirty="0" smtClean="0"/>
              <a:t>(Order </a:t>
            </a:r>
            <a:r>
              <a:rPr lang="en-US" sz="3100" dirty="0" err="1" smtClean="0"/>
              <a:t>Anoplura</a:t>
            </a:r>
            <a:r>
              <a:rPr lang="en-US" sz="3100" dirty="0" smtClean="0"/>
              <a:t>; Genus </a:t>
            </a:r>
            <a:r>
              <a:rPr lang="en-US" sz="3100" dirty="0" err="1" smtClean="0"/>
              <a:t>Linognathus</a:t>
            </a:r>
            <a:r>
              <a:rPr lang="en-US" sz="3100" dirty="0" smtClean="0"/>
              <a:t> or </a:t>
            </a:r>
            <a:r>
              <a:rPr lang="en-US" sz="3100" dirty="0" err="1" smtClean="0"/>
              <a:t>Hematopinus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81" y="3728172"/>
            <a:ext cx="2728783" cy="2728783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70" y="2510357"/>
            <a:ext cx="3071553" cy="243562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19600"/>
            <a:ext cx="2996111" cy="203735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80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Liver Fluke </a:t>
            </a:r>
            <a:r>
              <a:rPr lang="en-US" sz="3100" dirty="0" smtClean="0"/>
              <a:t>(Class </a:t>
            </a:r>
            <a:r>
              <a:rPr lang="en-US" sz="3100" dirty="0" err="1" smtClean="0"/>
              <a:t>Trematoda</a:t>
            </a:r>
            <a:r>
              <a:rPr lang="en-US" sz="3100" dirty="0" smtClean="0"/>
              <a:t>; Genus </a:t>
            </a:r>
            <a:r>
              <a:rPr lang="en-US" sz="3100" dirty="0" err="1" smtClean="0"/>
              <a:t>Fasciola</a:t>
            </a:r>
            <a:r>
              <a:rPr lang="en-US" sz="3100" dirty="0" smtClean="0"/>
              <a:t>, </a:t>
            </a:r>
            <a:r>
              <a:rPr lang="en-US" sz="3100" dirty="0" err="1" smtClean="0"/>
              <a:t>Fascioloides</a:t>
            </a:r>
            <a:r>
              <a:rPr lang="en-US" sz="3100" dirty="0" smtClean="0"/>
              <a:t>, or </a:t>
            </a:r>
            <a:r>
              <a:rPr lang="en-US" sz="3100" dirty="0" err="1" smtClean="0"/>
              <a:t>Dicrocoelium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95601"/>
            <a:ext cx="3383716" cy="2251709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398" y="3581400"/>
            <a:ext cx="3581401" cy="1752601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24400"/>
            <a:ext cx="2686050" cy="170497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00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Mosquito Adult </a:t>
            </a:r>
            <a:r>
              <a:rPr lang="en-US" sz="3100" dirty="0" smtClean="0"/>
              <a:t>(Family </a:t>
            </a:r>
            <a:r>
              <a:rPr lang="en-US" sz="3100" dirty="0" err="1" smtClean="0"/>
              <a:t>Culicidae</a:t>
            </a:r>
            <a:r>
              <a:rPr lang="en-US" sz="3100" dirty="0" smtClean="0"/>
              <a:t>; Genus Anopheles, </a:t>
            </a:r>
            <a:r>
              <a:rPr lang="en-US" sz="3100" dirty="0" err="1" smtClean="0"/>
              <a:t>Culex</a:t>
            </a:r>
            <a:r>
              <a:rPr lang="en-US" sz="3100" dirty="0" smtClean="0"/>
              <a:t>, or </a:t>
            </a:r>
            <a:r>
              <a:rPr lang="en-US" sz="3100" dirty="0" err="1" smtClean="0"/>
              <a:t>Aedes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257550"/>
            <a:ext cx="2992582" cy="22860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62200"/>
            <a:ext cx="2971800" cy="221646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65092"/>
            <a:ext cx="3276600" cy="219760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89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Mosquito Larva </a:t>
            </a:r>
            <a:r>
              <a:rPr lang="en-US" sz="2800" dirty="0">
                <a:solidFill>
                  <a:srgbClr val="94C600"/>
                </a:solidFill>
              </a:rPr>
              <a:t>(Family </a:t>
            </a:r>
            <a:r>
              <a:rPr lang="en-US" sz="2800" dirty="0" err="1">
                <a:solidFill>
                  <a:srgbClr val="94C600"/>
                </a:solidFill>
              </a:rPr>
              <a:t>Culicidae</a:t>
            </a:r>
            <a:r>
              <a:rPr lang="en-US" sz="2800" dirty="0">
                <a:solidFill>
                  <a:srgbClr val="94C600"/>
                </a:solidFill>
              </a:rPr>
              <a:t>; Genus Anopheles, </a:t>
            </a:r>
            <a:r>
              <a:rPr lang="en-US" sz="2800" dirty="0" err="1">
                <a:solidFill>
                  <a:srgbClr val="94C600"/>
                </a:solidFill>
              </a:rPr>
              <a:t>Culex</a:t>
            </a:r>
            <a:r>
              <a:rPr lang="en-US" sz="2800" dirty="0">
                <a:solidFill>
                  <a:srgbClr val="94C600"/>
                </a:solidFill>
              </a:rPr>
              <a:t>, or </a:t>
            </a:r>
            <a:r>
              <a:rPr lang="en-US" sz="2800" dirty="0" err="1">
                <a:solidFill>
                  <a:srgbClr val="94C600"/>
                </a:solidFill>
              </a:rPr>
              <a:t>Aedes</a:t>
            </a:r>
            <a:r>
              <a:rPr lang="en-US" sz="2800" dirty="0">
                <a:solidFill>
                  <a:srgbClr val="94C600"/>
                </a:solidFill>
              </a:rPr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36663"/>
            <a:ext cx="4221668" cy="194196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998404" cy="1981200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0" y="3886200"/>
            <a:ext cx="4175768" cy="2542037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777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/>
            <a:r>
              <a:rPr lang="en-US" dirty="0" smtClean="0"/>
              <a:t>Roundworm (Family </a:t>
            </a:r>
            <a:r>
              <a:rPr lang="en-US" dirty="0" err="1" smtClean="0"/>
              <a:t>Ascarididae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Toxicaridae</a:t>
            </a:r>
            <a:r>
              <a:rPr lang="en-US" dirty="0" smtClean="0"/>
              <a:t>; 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1861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 Warble (Genus </a:t>
            </a:r>
            <a:r>
              <a:rPr lang="en-US" dirty="0" err="1" smtClean="0"/>
              <a:t>Cuterebra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039" r="2520" b="3129"/>
          <a:stretch/>
        </p:blipFill>
        <p:spPr>
          <a:xfrm>
            <a:off x="685800" y="2438400"/>
            <a:ext cx="3376246" cy="1951893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08" y="4510454"/>
            <a:ext cx="4572000" cy="183832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3531" y="441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13238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Larvae and adult 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5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Warble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09908" cy="3508977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en-US" dirty="0" smtClean="0"/>
              <a:t>Also known as a botfly maggot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The maggots crawl on the skin of passing animals and enter into the tissue via an orifice (ex: mouth, nasal passage, or external wound)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Migrate through tissues to the skin where they create a warble (a small lump in the skin)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Most found burrowed around the animal’s face or neck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8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624" y="838200"/>
            <a:ext cx="7024744" cy="1143000"/>
          </a:xfrm>
        </p:spPr>
        <p:txBody>
          <a:bodyPr/>
          <a:lstStyle/>
          <a:p>
            <a:r>
              <a:rPr lang="en-US" dirty="0" smtClean="0"/>
              <a:t>Cocci (bacteria)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0311"/>
            <a:ext cx="3985708" cy="3508977"/>
          </a:xfrm>
        </p:spPr>
        <p:txBody>
          <a:bodyPr/>
          <a:lstStyle/>
          <a:p>
            <a:r>
              <a:rPr lang="en-US" dirty="0" smtClean="0"/>
              <a:t>Any bacterium that is spherical or has a generally round shape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62" y="1219200"/>
            <a:ext cx="2834640" cy="4689541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96" y="3848265"/>
            <a:ext cx="3124200" cy="233976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9796" y="6188034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View under microscope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47482" y="5968064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Various shape arrangements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179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6433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Coccidia </a:t>
            </a:r>
            <a:br>
              <a:rPr lang="en-US" dirty="0" smtClean="0"/>
            </a:br>
            <a:r>
              <a:rPr lang="en-US" dirty="0" smtClean="0"/>
              <a:t>(Genus </a:t>
            </a:r>
            <a:r>
              <a:rPr lang="en-US" dirty="0" err="1" smtClean="0"/>
              <a:t>Isospora</a:t>
            </a:r>
            <a:r>
              <a:rPr lang="en-US" dirty="0" smtClean="0"/>
              <a:t> or </a:t>
            </a:r>
            <a:r>
              <a:rPr lang="en-US" dirty="0" err="1" smtClean="0"/>
              <a:t>Eimeria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2790933" cy="35052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362200"/>
            <a:ext cx="3962400" cy="29718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37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r>
              <a:rPr lang="en-US" dirty="0" smtClean="0"/>
              <a:t>Coccidia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en-US" sz="2300" dirty="0" smtClean="0"/>
              <a:t>Microscopic intestinal parasites of dogs and cats</a:t>
            </a:r>
          </a:p>
          <a:p>
            <a:pPr>
              <a:spcAft>
                <a:spcPts val="800"/>
              </a:spcAft>
            </a:pPr>
            <a:r>
              <a:rPr lang="en-US" sz="2300" dirty="0" smtClean="0"/>
              <a:t>Typically characterized by a round oval shape, with one to multiple sporocysts</a:t>
            </a:r>
            <a:r>
              <a:rPr lang="en-US" sz="2300" dirty="0"/>
              <a:t> </a:t>
            </a:r>
            <a:r>
              <a:rPr lang="en-US" sz="2300" dirty="0" smtClean="0"/>
              <a:t>in their center</a:t>
            </a:r>
          </a:p>
          <a:p>
            <a:pPr>
              <a:spcAft>
                <a:spcPts val="800"/>
              </a:spcAft>
            </a:pPr>
            <a:r>
              <a:rPr lang="en-US" sz="2300" dirty="0" smtClean="0"/>
              <a:t>Rapid multiplication of the parasite in the intestinal wall causes the cells of the intestinal lining to rupture</a:t>
            </a:r>
          </a:p>
          <a:p>
            <a:pPr>
              <a:spcAft>
                <a:spcPts val="800"/>
              </a:spcAft>
            </a:pPr>
            <a:r>
              <a:rPr lang="en-US" sz="2300" dirty="0" smtClean="0"/>
              <a:t>They cause disease most commonly in puppies and kittens less than six months old, or in adult animals with a weakened immune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0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Demodectic Mite </a:t>
            </a:r>
            <a:br>
              <a:rPr lang="en-US" dirty="0" smtClean="0"/>
            </a:br>
            <a:r>
              <a:rPr lang="en-US" dirty="0" smtClean="0"/>
              <a:t>(Genus Demodex)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3421856" cy="222420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741140" cy="2505456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9428" y="483999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iew under microscope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38700" y="3156466"/>
            <a:ext cx="351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ocation of the mites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76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933</TotalTime>
  <Words>779</Words>
  <Application>Microsoft Office PowerPoint</Application>
  <PresentationFormat>On-screen Show (4:3)</PresentationFormat>
  <Paragraphs>100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Adobe Caslon Pro Bold</vt:lpstr>
      <vt:lpstr>Century Gothic</vt:lpstr>
      <vt:lpstr>Wingdings 2</vt:lpstr>
      <vt:lpstr>Austin</vt:lpstr>
      <vt:lpstr>Parasites</vt:lpstr>
      <vt:lpstr>Blowfly (family Calliphoridae)</vt:lpstr>
      <vt:lpstr>Blowfly</vt:lpstr>
      <vt:lpstr>Cat Warble (Genus Cuterebra)</vt:lpstr>
      <vt:lpstr>Cat Warble</vt:lpstr>
      <vt:lpstr>Cocci (bacteria)</vt:lpstr>
      <vt:lpstr>Coccidia  (Genus Isospora or Eimeria)</vt:lpstr>
      <vt:lpstr>Coccidia</vt:lpstr>
      <vt:lpstr>Demodectic Mite  (Genus Demodex)</vt:lpstr>
      <vt:lpstr>Demodectic Mite</vt:lpstr>
      <vt:lpstr>Ear Mite (Family Psoroptidae; Genus Otodectes)</vt:lpstr>
      <vt:lpstr>Ear Mite</vt:lpstr>
      <vt:lpstr>Flea Tapeworm Life Cycle* (includes the next five listed parasites)</vt:lpstr>
      <vt:lpstr>Flea Tapeworm Segment* (Genus Dipylidium)</vt:lpstr>
      <vt:lpstr>Flea Tapeworm Egg*  (Genus Dipylidium)</vt:lpstr>
      <vt:lpstr>Flea Larva  (Genus Ctenocephalides)</vt:lpstr>
      <vt:lpstr>Fleas* (Genus Ctenophalides)</vt:lpstr>
      <vt:lpstr>Flea Tapeworm*  (Genus Dipylidum)</vt:lpstr>
      <vt:lpstr>Giardia* (Genus Giardia)</vt:lpstr>
      <vt:lpstr>Giardia*</vt:lpstr>
      <vt:lpstr>Heartworm*  (Genus Dirofilaria)</vt:lpstr>
      <vt:lpstr>Heartworm Life Cycle*</vt:lpstr>
      <vt:lpstr>Hookworm*  (Family Ancylostomatidae; Genus Ancylostoma, Uncinaria, Bunostomum, or Globocephalus)</vt:lpstr>
      <vt:lpstr>Hookworm Life Cycle*</vt:lpstr>
      <vt:lpstr>Horse Bots*  (Genus Gasterophilus)</vt:lpstr>
      <vt:lpstr>Horse Bots Life Cycle*</vt:lpstr>
      <vt:lpstr>Horse Strongyles* (Family Strongylidae; Genus Strongylus)</vt:lpstr>
      <vt:lpstr>Horse Strongyles Life Cycle*</vt:lpstr>
      <vt:lpstr>Lice – Biting (Order Mallophaga; Genus Bovicola or Trichodectes)</vt:lpstr>
      <vt:lpstr>Lice – Sucking (Order Anoplura; Genus Linognathus or Hematopinus)</vt:lpstr>
      <vt:lpstr>Liver Fluke (Class Trematoda; Genus Fasciola, Fascioloides, or Dicrocoelium)</vt:lpstr>
      <vt:lpstr>Mosquito Adult (Family Culicidae; Genus Anopheles, Culex, or Aedes)</vt:lpstr>
      <vt:lpstr>Mosquito Larva (Family Culicidae; Genus Anopheles, Culex, or Aedes)</vt:lpstr>
      <vt:lpstr>Roundworm (Family Ascarididae or Toxicaridae;  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</dc:title>
  <dc:creator>L Johnson's Lab</dc:creator>
  <cp:lastModifiedBy>Windows User</cp:lastModifiedBy>
  <cp:revision>52</cp:revision>
  <dcterms:created xsi:type="dcterms:W3CDTF">2016-10-18T17:26:25Z</dcterms:created>
  <dcterms:modified xsi:type="dcterms:W3CDTF">2019-10-07T16:48:25Z</dcterms:modified>
</cp:coreProperties>
</file>